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Oswald Light"/>
      <p:regular r:id="rId47"/>
      <p:bold r:id="rId48"/>
    </p:embeddedFont>
    <p:embeddedFont>
      <p:font typeface="Old Standard TT"/>
      <p:regular r:id="rId49"/>
      <p:bold r:id="rId50"/>
      <p: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Light-bold.fntdata"/><Relationship Id="rId47" Type="http://schemas.openxmlformats.org/officeDocument/2006/relationships/font" Target="fonts/OswaldLight-regular.fntdata"/><Relationship Id="rId49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 OBJS, LIVING STORIES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3166d41db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3166d41db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166d41db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166d41db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Comfort of who is in the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think I just really like how we're comfortable enough to just like spend most of our time at home in the living room either watching tv or talking or vegetating.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It's good that we have a pretty large common area. The fact that we have a tv in our living room helps a lot too.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166d41db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166d41db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3166d41d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3166d41d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3166d41db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3166d41db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a6386e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a6386e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3a6386e1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3a6386e1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3a2396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3a2396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a6386e1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a6386e1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3166d4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3166d4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“we’re not tied to anything; I think a sense of what home is is the people, because we’ve been moving around so much. There isn’t anything that has to be a certain way. I think some people are really tied to their [belongings]”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“What’s bad is that we get used to not fully unpacking”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“There’s all this stuff we haven’t touched since we moved; it’s just sitting there”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“Dorm is alone space”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don’t like people coming to my house”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can have a schedule, my space turns into an office. At night, I stop everything, and it becomes my living area. Everything goes away.”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don’t have people over very often”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don’t think the kids go to friends’ houses anymore. I think it has changed a lot. They graduated onto the little screens”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“That belonged to my grandmother. That’s what she used to do laundry in. I cleaned it up a little bit”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“Most of the time the story is told”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enjoyed my sophomore dorm a lot better. It was smaller . . . I liked how the upperclassmen were there to build community . . . it was a very open community”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“[Former dorm] was so big . . . that nobody noticed if I didn’t participate in things. Nobody paid attention to whether I was there or not . . . I don’t think I felt a strong sense of community in my residence.”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“When we moved back here, [husband] went back to the storage room, pulled out the sofa, and gave it to [member of community]. By that point, it was a small [gesture]; it had been a part of our apartment furniture”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think [lack of responsibility from dormmates] showed who had been involved in household duties.”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“For a long time, we didn’t have a place to put things”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“[The kids’] bed is just a place to sleep; that’s not where they spend most of their time. We see the dorm, and by extension the campus, as our community”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●"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“We have to be out by 7:35, it’s like military drill”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t/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a6386e1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a6386e1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a6386e1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a6386e1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166d41db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166d41db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Keep emotional important objects (stories)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Keep practically useful things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Don’t touch others’ objects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Transition to minimalism, cleared everything sold stuff never used, used space to relax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donate/store objects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Invite guests -- parts of home become private, inaccessible to guests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Spend time in spaces in which personal time and effort was invested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Mostly only small gatherings in the home, rare in the house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Multitasking--washing dishes and moving around kitchen cleaning up from a dorm lunch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Pets his cat while responding to questions. The cat softens his tone and gives him opportunities to make jokes. 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Eats while responding, and is concerned about how she looks in the photograph (food in teeth)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asked us if we could do a shorter interview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ld Standard TT"/>
              <a:buChar char="-"/>
            </a:pPr>
            <a:r>
              <a:t/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3a6386e1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3a6386e1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166d41db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3166d41db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Don’t see clutter = acceptable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Visible clutter = no relaxation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 need for excessive objects, viewed as transient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Need organization and *personal control* in the home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Objects are not that important; people make community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Excluded in large unfamiliar spaces, like open, small spaces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Home is to be shared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Values space to invite friends and family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Wrestle with convenience of inviting people over, too much trouble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Moving is not too much trouble, working around day-to-day is more important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Thinks his children navigate space in a very different way than he does/did, but is ok with it because it doesn’t interfere with existing space (playing games, facetime etc very insular)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Thinks it’s valuable to take care of items that are personal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3a6386e1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3a6386e1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3a1dac1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3a1dac1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Want control over space/objects/organization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Content with space after active change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Want a place to relax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Satisfied with transient objects; community is more important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Happy when reminded of outdoors inside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Enjoys structure &amp; dedicated, purposeful spaces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Values proximity and convenience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Likes objects that resurface memories and have stories told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Feels his schedule has become more complicated as the kids grow older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Feels distanced from the rate of change around him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3a6386e1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3a6386e1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a23967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a23967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a6386e1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a6386e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3166d41d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3166d41d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a6386e1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3a6386e1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a6386e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a6386e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210c48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3210c48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3a6386e1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3a6386e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3210c48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3210c48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a6386e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3a6386e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210c48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210c48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trip, cultural heritage, etc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a6386e1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a6386e1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3a6386e1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3a6386e1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3210c48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3210c48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trip, cultural heritage, etc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3a6386e1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3a6386e1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3a23967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3a23967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3a6386e1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3a6386e1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3a23967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3a23967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3166d41d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3166d41d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a6386e1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a6386e1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3a6386e1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3a6386e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a6386e1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a6386e1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3166d41db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3166d41db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iving stories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object management in the home			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Cynthia Liang, Chloe Barreau, Amy Xu, Jenny Zhi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0" l="6247" r="5506" t="0"/>
          <a:stretch/>
        </p:blipFill>
        <p:spPr>
          <a:xfrm>
            <a:off x="239525" y="233350"/>
            <a:ext cx="412720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4442925" y="233800"/>
            <a:ext cx="42855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“[I hold] mostly small gatherings in the home, but inviting people is troublesome.”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489125" y="3404950"/>
            <a:ext cx="34914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Michael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Chip designer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House, Fremont,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363675" y="3430125"/>
            <a:ext cx="3378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Jason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Software Engineer, Amazon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Shared house, Santa Clara,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800" y="511875"/>
            <a:ext cx="3951900" cy="3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363675" y="179650"/>
            <a:ext cx="41016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ld Standard TT"/>
                <a:ea typeface="Old Standard TT"/>
                <a:cs typeface="Old Standard TT"/>
                <a:sym typeface="Old Standard TT"/>
              </a:rPr>
              <a:t>“I think I just really like how we're comfortable enough to just, like, spend most of our time at home in the living room either watching TV or talking or vegetating.”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19120" r="14720" t="0"/>
          <a:stretch/>
        </p:blipFill>
        <p:spPr>
          <a:xfrm>
            <a:off x="4701450" y="152400"/>
            <a:ext cx="42683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25025" y="292400"/>
            <a:ext cx="42855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ld Standard TT"/>
                <a:ea typeface="Old Standard TT"/>
                <a:cs typeface="Old Standard TT"/>
                <a:sym typeface="Old Standard TT"/>
              </a:rPr>
              <a:t>“I always try to plant something. I was always crazy about that place that my mother-in-law and grandmother had.”</a:t>
            </a:r>
            <a:endParaRPr sz="3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25025" y="3430100"/>
            <a:ext cx="47646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Fernanda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Lawyer, mother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Large duplex, San Paulo, Brazil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25025" y="292400"/>
            <a:ext cx="42855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ld Standard TT"/>
                <a:ea typeface="Old Standard TT"/>
                <a:cs typeface="Old Standard TT"/>
                <a:sym typeface="Old Standard TT"/>
              </a:rPr>
              <a:t>“That belonged to my grandmother. That’s what she used to do laundry in. I cleaned it up a bit.”</a:t>
            </a:r>
            <a:endParaRPr sz="3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25025" y="3406050"/>
            <a:ext cx="4764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Professor Snipp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Murray</a:t>
            </a: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 Resident Fellow, Sociology Prof.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Large RF House, Stanford,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6247" r="5506" t="0"/>
          <a:stretch/>
        </p:blipFill>
        <p:spPr>
          <a:xfrm>
            <a:off x="4762925" y="216200"/>
            <a:ext cx="412720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13684" r="22011" t="0"/>
          <a:stretch/>
        </p:blipFill>
        <p:spPr>
          <a:xfrm>
            <a:off x="145400" y="152400"/>
            <a:ext cx="41485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4627600" y="265175"/>
            <a:ext cx="42855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</a:t>
            </a:r>
            <a:r>
              <a:rPr lang="en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lang="en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e’re not tied to anything; I think a sense of what home is is the people.”</a:t>
            </a:r>
            <a:endParaRPr sz="3600"/>
          </a:p>
        </p:txBody>
      </p:sp>
      <p:sp>
        <p:nvSpPr>
          <p:cNvPr id="142" name="Google Shape;142;p26"/>
          <p:cNvSpPr txBox="1"/>
          <p:nvPr/>
        </p:nvSpPr>
        <p:spPr>
          <a:xfrm>
            <a:off x="4572000" y="3370250"/>
            <a:ext cx="4341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Edith and John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Okada Resident Fellows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Small RF House, Stanford,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4627600" y="265175"/>
            <a:ext cx="42855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ld Standard TT"/>
                <a:ea typeface="Old Standard TT"/>
                <a:cs typeface="Old Standard TT"/>
                <a:sym typeface="Old Standard TT"/>
              </a:rPr>
              <a:t>What?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ld Standard TT"/>
                <a:ea typeface="Old Standard TT"/>
                <a:cs typeface="Old Standard TT"/>
                <a:sym typeface="Old Standard TT"/>
              </a:rPr>
              <a:t>How?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ld Standard TT"/>
                <a:ea typeface="Old Standard TT"/>
                <a:cs typeface="Old Standard TT"/>
                <a:sym typeface="Old Standard TT"/>
              </a:rPr>
              <a:t>Why?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4572000" y="3370250"/>
            <a:ext cx="4341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Edith and John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Okada Resident Fellows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Small RF House, Stanford,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0" y="971550"/>
            <a:ext cx="4267197" cy="32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i.	needfinding methodology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ii.	interview results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</a:t>
            </a:r>
            <a:r>
              <a:rPr b="1" lang="en" sz="2000">
                <a:solidFill>
                  <a:srgbClr val="FFFFFF"/>
                </a:solidFill>
              </a:rPr>
              <a:t>analysis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insights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summary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94850"/>
            <a:ext cx="9143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-248625" y="-165750"/>
            <a:ext cx="10038300" cy="5516400"/>
          </a:xfrm>
          <a:prstGeom prst="rect">
            <a:avLst/>
          </a:prstGeom>
          <a:solidFill>
            <a:srgbClr val="000000">
              <a:alpha val="3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5724250" y="892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453525" y="276675"/>
            <a:ext cx="32034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SAY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41450" y="3273450"/>
            <a:ext cx="1508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DO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746675" y="183900"/>
            <a:ext cx="3000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THINK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6109125" y="3322350"/>
            <a:ext cx="2763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FEEL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2908375" y="328125"/>
            <a:ext cx="1937700" cy="1582500"/>
          </a:xfrm>
          <a:prstGeom prst="wedgeEllipseCallout">
            <a:avLst>
              <a:gd fmla="val 60798" name="adj1"/>
              <a:gd fmla="val 4493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“That belonged to my grandmother. That’s what she used to do laundry in. I cleaned it up a bit.”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3535875" y="2026450"/>
            <a:ext cx="1467900" cy="1374600"/>
          </a:xfrm>
          <a:prstGeom prst="wedgeEllipseCallout">
            <a:avLst>
              <a:gd fmla="val -61493" name="adj1"/>
              <a:gd fmla="val 2467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 think a sense of what home is is the people.”</a:t>
            </a:r>
            <a:endParaRPr b="1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5015225" y="242575"/>
            <a:ext cx="2188500" cy="141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“[I hold] mostly small gatherings in the home, but inviting people is troublesome.”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85525" y="2852250"/>
            <a:ext cx="1817100" cy="2167200"/>
          </a:xfrm>
          <a:prstGeom prst="wedgeEllipseCallout">
            <a:avLst>
              <a:gd fmla="val 63919" name="adj1"/>
              <a:gd fmla="val -2807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 think [lack of responsibility from dormmates] showed who had been involved in household duties.”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162525" y="3113550"/>
            <a:ext cx="1873200" cy="1905900"/>
          </a:xfrm>
          <a:prstGeom prst="wedgeEllipseCallout">
            <a:avLst>
              <a:gd fmla="val -55599" name="adj1"/>
              <a:gd fmla="val 4200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cleared out everything, sold stuff I never used, and used the space to relax.”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2027013" y="3350525"/>
            <a:ext cx="2476200" cy="1582500"/>
          </a:xfrm>
          <a:prstGeom prst="wedgeEllipseCallout">
            <a:avLst>
              <a:gd fmla="val -52754" name="adj1"/>
              <a:gd fmla="val 4907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“When we moved back here, [husband] went back to the storage room, pulled out the sofa, and gave it to [member of community].”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6548875" y="1416788"/>
            <a:ext cx="2395200" cy="1582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always try to plant something. I was always crazy about that place that my mother-in-law and grandmother had.”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5160875" y="1975925"/>
            <a:ext cx="1230900" cy="1077900"/>
          </a:xfrm>
          <a:prstGeom prst="wedgeEllipseCallout">
            <a:avLst>
              <a:gd fmla="val 40101" name="adj1"/>
              <a:gd fmla="val -5873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don’t have people over very often.”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4627600" y="3164900"/>
            <a:ext cx="2360700" cy="1870200"/>
          </a:xfrm>
          <a:prstGeom prst="wedgeEllipseCallout">
            <a:avLst>
              <a:gd fmla="val 34578" name="adj1"/>
              <a:gd fmla="val -5405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can have a schedule; my space turns into an office. At night, I stop everything, and it becomes my living area. Everything goes away.”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7296450" y="156250"/>
            <a:ext cx="1710600" cy="1138500"/>
          </a:xfrm>
          <a:prstGeom prst="wedgeEllipseCallout">
            <a:avLst>
              <a:gd fmla="val 38209" name="adj1"/>
              <a:gd fmla="val 5641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“What’s bad is that we get used to not fully unpacking.”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190275" y="1469575"/>
            <a:ext cx="2188500" cy="1695300"/>
          </a:xfrm>
          <a:prstGeom prst="wedgeEllipseCallout">
            <a:avLst>
              <a:gd fmla="val -78902" name="adj1"/>
              <a:gd fmla="val 1324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Nobody paid attention to whether I was there or not . . . I don’t think I felt a strong sense of community in my residence.”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453525" y="276675"/>
            <a:ext cx="32034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SAY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i.	</a:t>
            </a:r>
            <a:r>
              <a:rPr lang="en" sz="2000">
                <a:solidFill>
                  <a:srgbClr val="FFFFFF"/>
                </a:solidFill>
              </a:rPr>
              <a:t>needfinding methodology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ii.	interview results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insights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summary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453525" y="276675"/>
            <a:ext cx="32034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SAY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541450" y="3273450"/>
            <a:ext cx="1508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5746675" y="183900"/>
            <a:ext cx="3000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THINK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109125" y="3322350"/>
            <a:ext cx="2763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FEEL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56775" y="97200"/>
            <a:ext cx="2547342" cy="2341062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Pets his cat while responding to questions. The cat softens his tone and gives him opportunities to make jokes.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2479301" y="1230515"/>
            <a:ext cx="2035692" cy="1300104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Keeps emotional important objects (stories)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078750" y="43675"/>
            <a:ext cx="2783970" cy="1300104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didn’t touch others’ objects, ask not to be photographed</a:t>
            </a:r>
            <a:endParaRPr sz="900"/>
          </a:p>
        </p:txBody>
      </p:sp>
      <p:sp>
        <p:nvSpPr>
          <p:cNvPr id="202" name="Google Shape;202;p33"/>
          <p:cNvSpPr/>
          <p:nvPr/>
        </p:nvSpPr>
        <p:spPr>
          <a:xfrm>
            <a:off x="2861798" y="43675"/>
            <a:ext cx="1837026" cy="1343520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Looks away while thinking about memories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3064200" y="2366750"/>
            <a:ext cx="2345490" cy="1745550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Asks only to be photographed if we were in the picture with her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410575" y="2366750"/>
            <a:ext cx="1693548" cy="1579392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Pauses multitasking when talking about things he enjoyed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5" name="Google Shape;205;p33"/>
          <p:cNvSpPr/>
          <p:nvPr/>
        </p:nvSpPr>
        <p:spPr>
          <a:xfrm flipH="1">
            <a:off x="4335152" y="1047950"/>
            <a:ext cx="2175174" cy="1665252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shows us </a:t>
            </a: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stored objects that are not needed at the moment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33"/>
          <p:cNvSpPr/>
          <p:nvPr/>
        </p:nvSpPr>
        <p:spPr>
          <a:xfrm flipH="1">
            <a:off x="2158258" y="3946150"/>
            <a:ext cx="2035692" cy="1121148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eats while talking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595563" y="826200"/>
            <a:ext cx="2345490" cy="1745550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 concerned about how she looks in the photograph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33"/>
          <p:cNvSpPr/>
          <p:nvPr/>
        </p:nvSpPr>
        <p:spPr>
          <a:xfrm flipH="1">
            <a:off x="4291219" y="3638425"/>
            <a:ext cx="1508706" cy="1343520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Asks to keep interview short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5378300" y="2543675"/>
            <a:ext cx="1969542" cy="1478682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Very c</a:t>
            </a: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arefully packs photography bag while talking to us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5973400" y="3908025"/>
            <a:ext cx="2832516" cy="1197396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ld Standard TT"/>
                <a:ea typeface="Old Standard TT"/>
                <a:cs typeface="Old Standard TT"/>
                <a:sym typeface="Old Standard TT"/>
              </a:rPr>
              <a:t>Gets excited when talking about self-designed home refurbishments </a:t>
            </a:r>
            <a:endParaRPr b="1"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541450" y="3273450"/>
            <a:ext cx="1508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DO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Google Shape;212;p33"/>
          <p:cNvSpPr/>
          <p:nvPr/>
        </p:nvSpPr>
        <p:spPr>
          <a:xfrm flipH="1">
            <a:off x="784535" y="1988325"/>
            <a:ext cx="2345490" cy="1843506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Washes dishes and moves around kitchen purposefully cleaning up from a dorm lunch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453525" y="276675"/>
            <a:ext cx="32034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SAY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541450" y="3273450"/>
            <a:ext cx="1508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DO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5746675" y="183900"/>
            <a:ext cx="3000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THINK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6109125" y="3322350"/>
            <a:ext cx="2763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FEEL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5746675" y="183900"/>
            <a:ext cx="3000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THINK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1348425" y="255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Needs organization and personal control in home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325050" y="18745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Moving is not too much trouble, working around day-to-day is more important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2451775" y="18745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Home is to be shared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3510725" y="255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Keeps and values practically useful things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451775" y="3494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Public place &amp; personal place are separate, didn’t touch others’ objects and asked not to be photographed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325050" y="3494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Spends time in spaces in which personal time and effort was invested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4578500" y="18745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Objects themselves are not that important; people make community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6705225" y="18745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Values space to invite friends and family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4578500" y="3494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It’s valuable to take care of items that are personal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752125" y="3494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 need for excessive objects, objects viewed as transient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453525" y="276675"/>
            <a:ext cx="32034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SAY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541450" y="3273450"/>
            <a:ext cx="1508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DO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5746675" y="183900"/>
            <a:ext cx="3000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THINK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6109125" y="3322350"/>
            <a:ext cx="2763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FEEL</a:t>
            </a:r>
            <a:endParaRPr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6109125" y="3322350"/>
            <a:ext cx="2763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Oswald"/>
                <a:ea typeface="Oswald"/>
                <a:cs typeface="Oswald"/>
                <a:sym typeface="Oswald"/>
              </a:rPr>
              <a:t>FEEL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325050" y="1747175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Content with space after active change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1401800" y="332235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Positive about proximity and convenience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3519625" y="332235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Wishful for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 place to relax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2451775" y="1747175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Attached to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objects that resurface memories and have stories told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705225" y="1747175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Happy when reminded of outdoors inside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4578500" y="1747175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enjoyment with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structure &amp; dedicated, purposeful spaces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325050" y="17200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Feels his schedule has become more complicated as the kids grow older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2451775" y="17200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istanced from the rate of change around him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4578500" y="17200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Not at home when living in a dorm of people who didn’t pay attention to her presence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6579675" y="11195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Less lonely because he moved to a place with more friends (and a girlfriend)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64" name="Google Shape;264;p38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i.	needfinding methodology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ii.	interview results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</a:t>
            </a:r>
            <a:r>
              <a:rPr b="1" lang="en" sz="2000">
                <a:solidFill>
                  <a:srgbClr val="FFFFFF"/>
                </a:solidFill>
              </a:rPr>
              <a:t>insights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summary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0606"/>
            <a:ext cx="9143997" cy="68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/>
          <p:nvPr/>
        </p:nvSpPr>
        <p:spPr>
          <a:xfrm>
            <a:off x="-248625" y="-165750"/>
            <a:ext cx="10038300" cy="5516400"/>
          </a:xfrm>
          <a:prstGeom prst="rect">
            <a:avLst/>
          </a:prstGeom>
          <a:solidFill>
            <a:srgbClr val="000000">
              <a:alpha val="3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 txBox="1"/>
          <p:nvPr>
            <p:ph type="title"/>
          </p:nvPr>
        </p:nvSpPr>
        <p:spPr>
          <a:xfrm>
            <a:off x="4871425" y="0"/>
            <a:ext cx="2837100" cy="13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177975" y="1674100"/>
            <a:ext cx="2492262" cy="2321838"/>
          </a:xfrm>
          <a:prstGeom prst="irregularSeal2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 concerned about how they look in the photograph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2928075" y="66060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Enjoys structure &amp; dedicated, purposeful spaces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3462000" y="29236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Public place &amp; personal place are separate, didn’t touch others’ objects and asked not to be photographed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5853400" y="302925"/>
            <a:ext cx="1873200" cy="1905900"/>
          </a:xfrm>
          <a:prstGeom prst="wedgeEllipseCallout">
            <a:avLst>
              <a:gd fmla="val -55599" name="adj1"/>
              <a:gd fmla="val 4200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cleared out everything, sold stuff I never used, and used the space to relax.”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6253850" y="2535553"/>
            <a:ext cx="2805138" cy="2411802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Gets excited when talking about self-designed home refurbishments 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622000" y="1038375"/>
            <a:ext cx="49317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ld Standard TT"/>
                <a:ea typeface="Old Standard TT"/>
                <a:cs typeface="Old Standard TT"/>
                <a:sym typeface="Old Standard TT"/>
              </a:rPr>
              <a:t>People like to feel like they have personal control over their belongings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590300" y="1010813"/>
            <a:ext cx="3031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INSIGHT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NEED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622000" y="28195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way to exercise purposeful agency</a:t>
            </a: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on their objects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i.	needfinding methodology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ii.	interview results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insights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summary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/>
          <p:nvPr/>
        </p:nvSpPr>
        <p:spPr>
          <a:xfrm>
            <a:off x="5179100" y="458825"/>
            <a:ext cx="2341800" cy="1490100"/>
          </a:xfrm>
          <a:prstGeom prst="wedgeEllipseCallout">
            <a:avLst>
              <a:gd fmla="val 38209" name="adj1"/>
              <a:gd fmla="val 5641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“What’s bad is that we get used to not fully unpacking.”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3467050" y="2628325"/>
            <a:ext cx="3046800" cy="2167200"/>
          </a:xfrm>
          <a:prstGeom prst="wedgeEllipseCallout">
            <a:avLst>
              <a:gd fmla="val 63919" name="adj1"/>
              <a:gd fmla="val -2807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think [lack of responsibility from dormmates] showed who had been involved in household duties.”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1793375" y="8690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Needs organization and personal control in home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/>
        </p:nvSpPr>
        <p:spPr>
          <a:xfrm>
            <a:off x="3622000" y="10383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don’t like </a:t>
            </a: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losing track of/disorganization with what they have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590300" y="1010813"/>
            <a:ext cx="3031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INSIGHT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NEED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43"/>
          <p:cNvSpPr txBox="1"/>
          <p:nvPr/>
        </p:nvSpPr>
        <p:spPr>
          <a:xfrm>
            <a:off x="3622000" y="32767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 </a:t>
            </a: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categorize and manage belongings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116400" y="391125"/>
            <a:ext cx="2980368" cy="2331882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Washes dishes and moves around kitchen purposefully cleaning up from a dorm lunch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7" name="Google Shape;307;p44"/>
          <p:cNvSpPr/>
          <p:nvPr/>
        </p:nvSpPr>
        <p:spPr>
          <a:xfrm flipH="1">
            <a:off x="699337" y="2895901"/>
            <a:ext cx="2397438" cy="1521666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eats while talking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8" name="Google Shape;308;p44"/>
          <p:cNvSpPr/>
          <p:nvPr/>
        </p:nvSpPr>
        <p:spPr>
          <a:xfrm flipH="1">
            <a:off x="6047225" y="827600"/>
            <a:ext cx="2050650" cy="1671624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Asks to keep interview short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9" name="Google Shape;309;p44"/>
          <p:cNvSpPr/>
          <p:nvPr/>
        </p:nvSpPr>
        <p:spPr>
          <a:xfrm>
            <a:off x="5908250" y="2722997"/>
            <a:ext cx="3031074" cy="2171394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Carefully packs photography bag while talking to us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3661038" y="289590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Positive about proximity and convenience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1" name="Google Shape;311;p44"/>
          <p:cNvSpPr/>
          <p:nvPr/>
        </p:nvSpPr>
        <p:spPr>
          <a:xfrm>
            <a:off x="3477750" y="696400"/>
            <a:ext cx="2188500" cy="141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“[I hold] mostly small gatherings in the home, but inviting people is troublesome.”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/>
        </p:nvSpPr>
        <p:spPr>
          <a:xfrm>
            <a:off x="3622000" y="10383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value their time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590300" y="1010813"/>
            <a:ext cx="3031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INSIGHT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NEED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3622000" y="2712250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Make their goals as easy and low-commitment as possible, while still being effective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1440950" y="313352"/>
            <a:ext cx="2839500" cy="1875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always try to plant something. I was always crazy about that place that my mother-in-law and grandmother had.”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4986500" y="2571750"/>
            <a:ext cx="2417400" cy="1582500"/>
          </a:xfrm>
          <a:prstGeom prst="wedgeEllipseCallout">
            <a:avLst>
              <a:gd fmla="val 60798" name="adj1"/>
              <a:gd fmla="val 4493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“That belonged to my grandmother. That’s what she used to do laundry in. I cleaned it up a bit.”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1539480" y="2785298"/>
            <a:ext cx="3201012" cy="1875582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Very carefully packs photography bag while talking to us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5123150" y="90510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It’s valuable to take care of items that are personal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/>
        </p:nvSpPr>
        <p:spPr>
          <a:xfrm>
            <a:off x="3622000" y="10383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keep or create things that have associations to past or passed experience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590300" y="1010813"/>
            <a:ext cx="3031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INSIGHT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NEED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3622000" y="32767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 </a:t>
            </a: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retain and share stories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/>
          <p:nvPr/>
        </p:nvSpPr>
        <p:spPr>
          <a:xfrm>
            <a:off x="6189250" y="1915352"/>
            <a:ext cx="2563500" cy="1849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think I just really like how we're comfortable enough to just like spend most of our time at home in the living room either watching TV or talking or vegetating.”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4817800" y="106775"/>
            <a:ext cx="1874100" cy="1374600"/>
          </a:xfrm>
          <a:prstGeom prst="wedgeEllipseCallout">
            <a:avLst>
              <a:gd fmla="val -61493" name="adj1"/>
              <a:gd fmla="val 2467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 think a sense of what home is is the people.”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0" name="Google Shape;340;p48"/>
          <p:cNvSpPr/>
          <p:nvPr/>
        </p:nvSpPr>
        <p:spPr>
          <a:xfrm>
            <a:off x="476163" y="1575450"/>
            <a:ext cx="2476200" cy="1582500"/>
          </a:xfrm>
          <a:prstGeom prst="wedgeEllipseCallout">
            <a:avLst>
              <a:gd fmla="val -52754" name="adj1"/>
              <a:gd fmla="val 4907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“When we moved back here, [husband] went back to the storage room, pulled out the sofa, and gave it to [member of community].”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1700063" y="3193550"/>
            <a:ext cx="2188500" cy="1695300"/>
          </a:xfrm>
          <a:prstGeom prst="wedgeEllipseCallout">
            <a:avLst>
              <a:gd fmla="val -78902" name="adj1"/>
              <a:gd fmla="val 1324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“Nobody paid attention to whether I was there or not . . . I don’t think I felt a strong sense of community in my residence.”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4443550" y="358450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Home is to be shared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1883375" y="2766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Objects are not that important; people make community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7154675" y="183775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Values space to invite friends and family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3793338" y="171145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Less lonely because he moved to a place with more friends (and a girlfriend)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/>
          <p:nvPr/>
        </p:nvSpPr>
        <p:spPr>
          <a:xfrm>
            <a:off x="6189250" y="1915352"/>
            <a:ext cx="2563500" cy="1849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think I just really like how we're comfortable enough to just like spend most of our time at home in the living room either watching TV or talking or vegetating.”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4506350" y="160150"/>
            <a:ext cx="1874100" cy="1374600"/>
          </a:xfrm>
          <a:prstGeom prst="wedgeEllipseCallout">
            <a:avLst>
              <a:gd fmla="val -61493" name="adj1"/>
              <a:gd fmla="val 2467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 think a sense of what home is is the people.”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476163" y="1575450"/>
            <a:ext cx="2476200" cy="1582500"/>
          </a:xfrm>
          <a:prstGeom prst="wedgeEllipseCallout">
            <a:avLst>
              <a:gd fmla="val -52754" name="adj1"/>
              <a:gd fmla="val 4907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“When we moved back here, [husband] went back to the storage room, pulled out the sofa, and gave it to [member of community].”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1700063" y="3193550"/>
            <a:ext cx="2188500" cy="1695300"/>
          </a:xfrm>
          <a:prstGeom prst="wedgeEllipseCallout">
            <a:avLst>
              <a:gd fmla="val -78902" name="adj1"/>
              <a:gd fmla="val 1324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“Nobody paid attention to whether I was there or not . . . I don’t think I felt a strong sense of community in my residence.”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4443550" y="358450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Home is to be shared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1883375" y="2766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Objects are not that important; people make community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6930850" y="379550"/>
            <a:ext cx="1821900" cy="1394400"/>
          </a:xfrm>
          <a:prstGeom prst="flowChartOffpage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Values space to invite friends and family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3793338" y="1711450"/>
            <a:ext cx="1821900" cy="13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Less lonely because he moved to a place with more friends (and a girlfriend)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804900" y="2070850"/>
            <a:ext cx="75342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VERY IMPORTANT!</a:t>
            </a:r>
            <a:endParaRPr sz="72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/>
        </p:nvSpPr>
        <p:spPr>
          <a:xfrm>
            <a:off x="3622000" y="7335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value community and their friends/family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590300" y="706013"/>
            <a:ext cx="3031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INSIGHT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Oswald"/>
                <a:ea typeface="Oswald"/>
                <a:cs typeface="Oswald"/>
                <a:sym typeface="Oswald"/>
              </a:rPr>
              <a:t>NEED</a:t>
            </a:r>
            <a:endParaRPr sz="7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3622000" y="3657775"/>
            <a:ext cx="493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 </a:t>
            </a: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build, preserve, remember, and emphasize community, whether or not certain objects are physically present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71" name="Google Shape;371;p51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i.	needfinding methodology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ii.	interview results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insights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</a:t>
            </a:r>
            <a:r>
              <a:rPr b="1" lang="en" sz="2000">
                <a:solidFill>
                  <a:srgbClr val="FFFFFF"/>
                </a:solidFill>
              </a:rPr>
              <a:t>summary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methodology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summary: people need...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way to exercise purposeful agency on their objects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categorize and manage belongings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their goals as easy and low-commitment as possible, while still being effective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retain and share stories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build, preserve, remember, and emphasize community, whether or not certain objects are physically present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questions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What’s your current living environment? (ex. House, apartment, dorm? Suburb, city, college campus? Alone or with others?)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Growing up, did you move or stay in one place?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Growing up, were you an only child or did you have siblings?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How did your social/living situation change after you moved out/graduated/moved to a new place?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Who are the people you talk to or see most often?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What makes you happy at home? What about your living space makes you happy? Why?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Tell me about a time you felt lonely at home.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What we wanted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- diversity of background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- diversity of living area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- diversity of living mates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000"/>
              <a:t>How we achieved this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- </a:t>
            </a:r>
            <a:r>
              <a:rPr b="1" lang="en" sz="2000"/>
              <a:t>diversity of interview location and targeting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36675" y="2201700"/>
            <a:ext cx="4045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895025" y="809850"/>
            <a:ext cx="3837000" cy="3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i.	needfinding methodology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ii.	interview results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iii.	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iv.	insights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v.	summary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vi.	questions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530850" y="1478325"/>
            <a:ext cx="5604000" cy="20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18987" r="17637" t="0"/>
          <a:stretch/>
        </p:blipFill>
        <p:spPr>
          <a:xfrm>
            <a:off x="167575" y="152400"/>
            <a:ext cx="40887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4343400" y="250138"/>
            <a:ext cx="42855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cleared out everything, sold stuff I never used, and used the space to relax.”</a:t>
            </a:r>
            <a:endParaRPr sz="4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4256300" y="3413525"/>
            <a:ext cx="4869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Diego</a:t>
            </a:r>
            <a:endParaRPr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Cook manager, freelance photographer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 Light"/>
                <a:ea typeface="Oswald Light"/>
                <a:cs typeface="Oswald Light"/>
                <a:sym typeface="Oswald Light"/>
              </a:rPr>
              <a:t>House, Oakland, CA</a:t>
            </a:r>
            <a:endParaRPr i="1"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